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4.jpg" ContentType="image/png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handoutMasterIdLst>
    <p:handoutMasterId r:id="rId22"/>
  </p:handoutMasterIdLst>
  <p:sldIdLst>
    <p:sldId id="256" r:id="rId2"/>
    <p:sldId id="270" r:id="rId3"/>
    <p:sldId id="260" r:id="rId4"/>
    <p:sldId id="258" r:id="rId5"/>
    <p:sldId id="264" r:id="rId6"/>
    <p:sldId id="265" r:id="rId7"/>
    <p:sldId id="266" r:id="rId8"/>
    <p:sldId id="271" r:id="rId9"/>
    <p:sldId id="275" r:id="rId10"/>
    <p:sldId id="267" r:id="rId11"/>
    <p:sldId id="273" r:id="rId12"/>
    <p:sldId id="259" r:id="rId13"/>
    <p:sldId id="274" r:id="rId14"/>
    <p:sldId id="261" r:id="rId15"/>
    <p:sldId id="272" r:id="rId16"/>
    <p:sldId id="277" r:id="rId17"/>
    <p:sldId id="278" r:id="rId18"/>
    <p:sldId id="279" r:id="rId19"/>
    <p:sldId id="276" r:id="rId20"/>
    <p:sldId id="263" r:id="rId21"/>
  </p:sldIdLst>
  <p:sldSz cx="12192000" cy="6858000"/>
  <p:notesSz cx="9942513" cy="68103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422" cy="3417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790" y="1"/>
            <a:ext cx="4308422" cy="3417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B0B44-0091-4841-952E-9E4FA1586E12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8675"/>
            <a:ext cx="4308422" cy="341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790" y="6468675"/>
            <a:ext cx="4308422" cy="341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6A81A-622E-41DF-96B5-DA01783D9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240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6D42-0A4B-4607-AF48-43F1B1A607E5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8465-39ED-4B50-BD07-39BEF54C351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102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6D42-0A4B-4607-AF48-43F1B1A607E5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8465-39ED-4B50-BD07-39BEF54C3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23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07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6D42-0A4B-4607-AF48-43F1B1A607E5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8465-39ED-4B50-BD07-39BEF54C351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736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6D42-0A4B-4607-AF48-43F1B1A607E5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8465-39ED-4B50-BD07-39BEF54C3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082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6D42-0A4B-4607-AF48-43F1B1A607E5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8465-39ED-4B50-BD07-39BEF54C351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7382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6D42-0A4B-4607-AF48-43F1B1A607E5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8465-39ED-4B50-BD07-39BEF54C3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497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6D42-0A4B-4607-AF48-43F1B1A607E5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8465-39ED-4B50-BD07-39BEF54C3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9166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6D42-0A4B-4607-AF48-43F1B1A607E5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8465-39ED-4B50-BD07-39BEF54C3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22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6D42-0A4B-4607-AF48-43F1B1A607E5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8465-39ED-4B50-BD07-39BEF54C3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64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6D42-0A4B-4607-AF48-43F1B1A607E5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8465-39ED-4B50-BD07-39BEF54C3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49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6D42-0A4B-4607-AF48-43F1B1A607E5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8465-39ED-4B50-BD07-39BEF54C3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0601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6D42-0A4B-4607-AF48-43F1B1A607E5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8465-39ED-4B50-BD07-39BEF54C3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6D42-0A4B-4607-AF48-43F1B1A607E5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8465-39ED-4B50-BD07-39BEF54C3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165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6D42-0A4B-4607-AF48-43F1B1A607E5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8465-39ED-4B50-BD07-39BEF54C3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33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6D42-0A4B-4607-AF48-43F1B1A607E5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8465-39ED-4B50-BD07-39BEF54C3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9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6D42-0A4B-4607-AF48-43F1B1A607E5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8465-39ED-4B50-BD07-39BEF54C3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109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3856D42-0A4B-4607-AF48-43F1B1A607E5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BFD8465-39ED-4B50-BD07-39BEF54C3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159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903" y="1412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 smtClean="0"/>
              <a:t>Докладчик:</a:t>
            </a:r>
          </a:p>
          <a:p>
            <a:r>
              <a:rPr lang="ru-RU" altLang="ru-RU" b="1" dirty="0" smtClean="0"/>
              <a:t>Каймаканов Юрий Владимирович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5903" y="787602"/>
            <a:ext cx="9577138" cy="801073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Тема: Организация мероприятий по гражданской обороне на предприятиях Юго-Восточного административного округа г. Москвы.</a:t>
            </a:r>
          </a:p>
        </p:txBody>
      </p:sp>
    </p:spTree>
    <p:extLst>
      <p:ext uri="{BB962C8B-B14F-4D97-AF65-F5344CB8AC3E}">
        <p14:creationId xmlns:p14="http://schemas.microsoft.com/office/powerpoint/2010/main" val="1659074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196" y="157941"/>
            <a:ext cx="11554691" cy="739833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cs typeface="Times New Roman" panose="02020603050405020304" pitchFamily="18" charset="0"/>
              </a:rPr>
              <a:t>ПОДГОТОВКА РАБОТАЮЩЕГО НАСЕЛЕНИЯ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4197" y="980902"/>
            <a:ext cx="11554690" cy="5411584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                          Постановление Правительства Российской Федерации от 02.11.2000 № 841</a:t>
            </a:r>
          </a:p>
          <a:p>
            <a:r>
              <a:rPr lang="ru-RU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    «Об утверждении Положения об организации обучения населения в области гражданской обороны»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●   определяет основные задачи обучения работающего и неработающего населения в области ГО, 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а также виды обучения;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●     определяет обязательство по обучению в области ГО и защиты от ЧС работающего населения и формирований ГО как в УМЦ, так и на курсах ГО и по месту работы граждан;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●   обязывает организации разрабатывать программы обучения работников организаций, а также создавать и поддерживать в рабочем состоянии соответствующую материальную базу</a:t>
            </a:r>
            <a:r>
              <a:rPr lang="ru-RU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endParaRPr lang="ru-RU" sz="1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                                 Видами обучения работающего населения по ГО являются:</a:t>
            </a:r>
          </a:p>
          <a:p>
            <a:endParaRPr lang="ru-RU" sz="18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●       </a:t>
            </a: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проведение занятий, инструктажей по ГО по месту работы;</a:t>
            </a:r>
          </a:p>
          <a:p>
            <a:r>
              <a:rPr lang="ru-RU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●       </a:t>
            </a: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участие в учениях, тренировках и других плановых мероприятиях по ГО;</a:t>
            </a:r>
          </a:p>
          <a:p>
            <a:r>
              <a:rPr lang="ru-RU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●       </a:t>
            </a: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индивидуальное изучение способов защиты от опасностей, возникающих при ведении военных     действий или вследствие 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этих действий.</a:t>
            </a:r>
          </a:p>
          <a:p>
            <a:endParaRPr 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11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5432" y="500043"/>
            <a:ext cx="118952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соответствии с </a:t>
            </a:r>
            <a:r>
              <a:rPr lang="ru-RU" dirty="0" smtClean="0"/>
              <a:t>действующим законодательством </a:t>
            </a:r>
            <a:r>
              <a:rPr lang="ru-RU" dirty="0"/>
              <a:t>в </a:t>
            </a:r>
            <a:r>
              <a:rPr lang="ru-RU" dirty="0" smtClean="0"/>
              <a:t>АО «Корпорация «Комета» </a:t>
            </a:r>
            <a:r>
              <a:rPr lang="ru-RU" dirty="0"/>
              <a:t>проводится обучение работников в области гражданской </a:t>
            </a:r>
            <a:r>
              <a:rPr lang="ru-RU" dirty="0" smtClean="0"/>
              <a:t>обороны:</a:t>
            </a:r>
            <a:endParaRPr lang="ru-RU" dirty="0"/>
          </a:p>
          <a:p>
            <a:r>
              <a:rPr lang="ru-RU" dirty="0" smtClean="0"/>
              <a:t>создана </a:t>
            </a:r>
            <a:r>
              <a:rPr lang="ru-RU" dirty="0"/>
              <a:t>учебно-материальная </a:t>
            </a:r>
            <a:r>
              <a:rPr lang="ru-RU" dirty="0" smtClean="0"/>
              <a:t>база (учебный класс, уголки </a:t>
            </a:r>
            <a:r>
              <a:rPr lang="ru-RU" dirty="0" smtClean="0">
                <a:solidFill>
                  <a:srgbClr val="FF0000"/>
                </a:solidFill>
              </a:rPr>
              <a:t>ГО</a:t>
            </a:r>
            <a:r>
              <a:rPr lang="ru-RU" dirty="0" smtClean="0"/>
              <a:t>). Приказом АО «Корпорация «Комета» </a:t>
            </a:r>
            <a:r>
              <a:rPr lang="ru-RU" dirty="0"/>
              <a:t>от 31.03.2025 № 238 утверждено Положение о создании и совершенствовании учебно- материальной базы по гражданской обороне и защите от чрезвычайных ситуаций.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85" y="2145632"/>
            <a:ext cx="10058400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79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1169" y="30562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Постановление Правительства Российской Федерации от 02.11.2000 № 841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1003816"/>
            <a:ext cx="12192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</a:t>
            </a:r>
            <a:r>
              <a:rPr lang="ru-RU" sz="1600" dirty="0" smtClean="0"/>
              <a:t>организации </a:t>
            </a:r>
            <a:r>
              <a:rPr lang="ru-RU" sz="1600" dirty="0"/>
              <a:t>проводится обучение работников в области гражданской </a:t>
            </a:r>
            <a:r>
              <a:rPr lang="ru-RU" sz="1600" dirty="0" smtClean="0"/>
              <a:t>обороны. С </a:t>
            </a:r>
            <a:r>
              <a:rPr lang="ru-RU" sz="1600" dirty="0"/>
              <a:t>этой целью</a:t>
            </a:r>
            <a:r>
              <a:rPr lang="ru-RU" sz="1600" dirty="0" smtClean="0"/>
              <a:t>:</a:t>
            </a:r>
          </a:p>
          <a:p>
            <a:endParaRPr lang="ru-RU" sz="1600" dirty="0"/>
          </a:p>
          <a:p>
            <a:pPr marL="342900" indent="-342900">
              <a:buAutoNum type="arabicPeriod"/>
            </a:pPr>
            <a:r>
              <a:rPr lang="ru-RU" sz="1600" dirty="0" smtClean="0"/>
              <a:t>Приказом АО «Корпорация «Комета» от </a:t>
            </a:r>
            <a:r>
              <a:rPr lang="ru-RU" sz="1600" dirty="0"/>
              <a:t>31.03.2025 № 238 утверждено Положение о создании и совершенствовании </a:t>
            </a:r>
            <a:r>
              <a:rPr lang="ru-RU" sz="1600" dirty="0" smtClean="0"/>
              <a:t>учебно-материальной </a:t>
            </a:r>
            <a:r>
              <a:rPr lang="ru-RU" sz="1600" dirty="0"/>
              <a:t>базы по гражданской обороне и защите от чрезвычайных ситуаций</a:t>
            </a:r>
            <a:r>
              <a:rPr lang="ru-RU" sz="1600" dirty="0" smtClean="0"/>
              <a:t>.</a:t>
            </a:r>
          </a:p>
          <a:p>
            <a:pPr marL="342900" indent="-342900">
              <a:buAutoNum type="arabicPeriod"/>
            </a:pP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Приказом </a:t>
            </a:r>
            <a:r>
              <a:rPr lang="ru-RU" sz="1600" dirty="0"/>
              <a:t>АО «Корпорация «Комета» от 02.12.2024 № 844 </a:t>
            </a:r>
            <a:r>
              <a:rPr lang="ru-RU" sz="1600" dirty="0" smtClean="0"/>
              <a:t>«Об </a:t>
            </a:r>
            <a:r>
              <a:rPr lang="ru-RU" sz="1600" dirty="0"/>
              <a:t>организации проведения инструктажей по гражданской обороне и действиям в чрезвычайных </a:t>
            </a:r>
            <a:r>
              <a:rPr lang="ru-RU" sz="1600" dirty="0" smtClean="0"/>
              <a:t>ситуациях» утверждена Программа </a:t>
            </a:r>
            <a:r>
              <a:rPr lang="ru-RU" sz="1600" dirty="0"/>
              <a:t>проведения инструктажей. Инструктаж проводится с вновь принятыми работниками в первый месяц их трудовой деятельности, а также предусмотрено проведение ежегодных инструктажей по действиям в ЧС со всеми работниками </a:t>
            </a:r>
            <a:r>
              <a:rPr lang="ru-RU" sz="1600" dirty="0" smtClean="0"/>
              <a:t>АО «Корпорация «Комета»(не </a:t>
            </a:r>
            <a:r>
              <a:rPr lang="ru-RU" sz="1600" dirty="0"/>
              <a:t>реже 1 раза в год). Оформление </a:t>
            </a:r>
            <a:r>
              <a:rPr lang="ru-RU" sz="1600" dirty="0" smtClean="0"/>
              <a:t>инструктажа </a:t>
            </a:r>
            <a:r>
              <a:rPr lang="ru-RU" sz="1600" dirty="0"/>
              <a:t>отражается в журнале учета проведения инструктажа.</a:t>
            </a:r>
          </a:p>
          <a:p>
            <a:pPr marL="342900" indent="-342900">
              <a:buAutoNum type="arabicPeriod"/>
            </a:pP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Приказом АО «Корпорация «Комета» от </a:t>
            </a:r>
            <a:r>
              <a:rPr lang="ru-RU" sz="1600" dirty="0"/>
              <a:t>26.12.2024 № 920 «Об итогах подготовки в области гражданской обороны и защиты от чрезвычайных ситуаций в 2024 году и задачах на 2025 учебный год» предусмотрена подготовка нештатных формирований по выполнению мероприятий гражданской обороны по </a:t>
            </a:r>
            <a:r>
              <a:rPr lang="ru-RU" sz="1600" dirty="0" smtClean="0"/>
              <a:t>15-часовой </a:t>
            </a:r>
            <a:r>
              <a:rPr lang="ru-RU" sz="1600" dirty="0"/>
              <a:t>программе (9 часов базовой и 6 часов специальной подготовки). Занятия проводятся в 1-й или 2-й вторник текущего месяца с перерывом учебного процесса в </a:t>
            </a:r>
            <a:r>
              <a:rPr lang="ru-RU" sz="1600" dirty="0" smtClean="0"/>
              <a:t>июне-июле. </a:t>
            </a:r>
            <a:r>
              <a:rPr lang="ru-RU" sz="1600" dirty="0"/>
              <a:t>В целях проверки результатов обучения и закрепления полученных знаний учебный процесс завершается итоговым занятием со сдачей </a:t>
            </a:r>
            <a:r>
              <a:rPr lang="ru-RU" sz="1600" dirty="0" smtClean="0"/>
              <a:t>зачетов </a:t>
            </a:r>
            <a:r>
              <a:rPr lang="ru-RU" sz="1600" dirty="0"/>
              <a:t>с фиксацией в журнале учета занятий с личным составом НФГО</a:t>
            </a:r>
            <a:r>
              <a:rPr lang="ru-RU" sz="1600" dirty="0" smtClean="0"/>
              <a:t>.</a:t>
            </a:r>
          </a:p>
          <a:p>
            <a:pPr marL="342900" indent="-342900">
              <a:buFontTx/>
              <a:buAutoNum type="arabicPeriod"/>
            </a:pPr>
            <a:endParaRPr lang="ru-RU" sz="1600" dirty="0" smtClean="0"/>
          </a:p>
          <a:p>
            <a:pPr marL="342900" indent="-342900">
              <a:buFontTx/>
              <a:buAutoNum type="arabicPeriod"/>
            </a:pPr>
            <a:r>
              <a:rPr lang="ru-RU" sz="1600" dirty="0" smtClean="0"/>
              <a:t>Подготовка </a:t>
            </a:r>
            <a:r>
              <a:rPr lang="ru-RU" sz="1600" dirty="0"/>
              <a:t>руководителей и командиров НФГО производится по отдельному графику в ГБУ ДПО «УМЦ ГО и ЧС» г. Москвы</a:t>
            </a:r>
            <a:r>
              <a:rPr lang="ru-RU" sz="1600" dirty="0" smtClean="0"/>
              <a:t>.</a:t>
            </a:r>
            <a:endParaRPr lang="ru-RU" sz="1600" dirty="0"/>
          </a:p>
          <a:p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7146025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8148" y="254700"/>
            <a:ext cx="11831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     Участие работников АО «Корпорация «Комета» в учениях, </a:t>
            </a:r>
          </a:p>
          <a:p>
            <a:pPr algn="ctr"/>
            <a:r>
              <a:rPr lang="ru-RU" dirty="0" smtClean="0"/>
              <a:t>тренировках и других мероприятиях ГО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667" y="993364"/>
            <a:ext cx="3900102" cy="26000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1" y="1004683"/>
            <a:ext cx="3883123" cy="25887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840" y="1004682"/>
            <a:ext cx="3883126" cy="258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6" y="3962764"/>
            <a:ext cx="3854778" cy="25732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451" y="3962763"/>
            <a:ext cx="3834318" cy="25596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48" y="3962764"/>
            <a:ext cx="3834318" cy="25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2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613" y="408553"/>
            <a:ext cx="10057360" cy="3587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5740" y="98853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Запасы МТС:</a:t>
            </a: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63161" y="3931509"/>
            <a:ext cx="102910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 Объемы </a:t>
            </a:r>
            <a:r>
              <a:rPr lang="ru-RU" dirty="0"/>
              <a:t>хранящегося имущества на объекте:</a:t>
            </a:r>
          </a:p>
          <a:p>
            <a:r>
              <a:rPr lang="ru-RU" dirty="0"/>
              <a:t>Противогазы ГП-7 </a:t>
            </a:r>
            <a:r>
              <a:rPr lang="ru-RU" dirty="0" smtClean="0"/>
              <a:t>– 2 280 </a:t>
            </a:r>
            <a:r>
              <a:rPr lang="ru-RU" dirty="0"/>
              <a:t>шт.</a:t>
            </a:r>
          </a:p>
          <a:p>
            <a:r>
              <a:rPr lang="ru-RU" dirty="0"/>
              <a:t>Респираторы Р-2 – 400 шт.</a:t>
            </a:r>
          </a:p>
          <a:p>
            <a:r>
              <a:rPr lang="ru-RU" dirty="0"/>
              <a:t>Патроны ДПГ-3 – 800 шт.</a:t>
            </a:r>
          </a:p>
          <a:p>
            <a:r>
              <a:rPr lang="ru-RU" dirty="0"/>
              <a:t>Аптечки КИМГЗ – 690 шт.</a:t>
            </a:r>
          </a:p>
          <a:p>
            <a:r>
              <a:rPr lang="ru-RU" dirty="0"/>
              <a:t>Индивидуальные противохимические пакеты ИПП-11 – </a:t>
            </a:r>
            <a:r>
              <a:rPr lang="ru-RU" dirty="0" smtClean="0"/>
              <a:t>1 200 </a:t>
            </a:r>
            <a:r>
              <a:rPr lang="ru-RU" dirty="0"/>
              <a:t>шт.</a:t>
            </a:r>
          </a:p>
          <a:p>
            <a:r>
              <a:rPr lang="ru-RU" dirty="0"/>
              <a:t>Индивидуальные перевязочные пакетов </a:t>
            </a:r>
            <a:r>
              <a:rPr lang="ru-RU" dirty="0" smtClean="0"/>
              <a:t>– 1 000 </a:t>
            </a:r>
            <a:r>
              <a:rPr lang="ru-RU" dirty="0"/>
              <a:t>шт.</a:t>
            </a:r>
          </a:p>
          <a:p>
            <a:r>
              <a:rPr lang="ru-RU" dirty="0"/>
              <a:t>Санитарные сумки – 75 шт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734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5643"/>
            <a:ext cx="5807676" cy="43523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07" y="0"/>
            <a:ext cx="8861135" cy="30644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62784" y="422015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Ежегодно с ГБУ СППМ г. Москвы заключается </a:t>
            </a:r>
            <a:r>
              <a:rPr lang="ru-RU" dirty="0" smtClean="0"/>
              <a:t>договор, </a:t>
            </a:r>
            <a:r>
              <a:rPr lang="ru-RU" dirty="0"/>
              <a:t>и с учетом графика направляются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поверку СИЗОД и приборы РХР.</a:t>
            </a:r>
          </a:p>
        </p:txBody>
      </p:sp>
    </p:spTree>
    <p:extLst>
      <p:ext uri="{BB962C8B-B14F-4D97-AF65-F5344CB8AC3E}">
        <p14:creationId xmlns:p14="http://schemas.microsoft.com/office/powerpoint/2010/main" val="859297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3004" y="2193927"/>
            <a:ext cx="11648902" cy="126188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Предоставление населению защитных сооружений (ЗС) ГО –</a:t>
            </a:r>
            <a:r>
              <a:rPr lang="ru-RU" sz="2800" b="1" dirty="0">
                <a:solidFill>
                  <a:srgbClr val="CC3300"/>
                </a:solidFill>
                <a:latin typeface="+mj-lt"/>
                <a:cs typeface="+mn-cs"/>
              </a:rPr>
              <a:t>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+mj-lt"/>
                <a:cs typeface="+mn-cs"/>
              </a:rPr>
              <a:t>основной способ защиты населения путем его укрытия в существующих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+mj-lt"/>
                <a:cs typeface="+mn-cs"/>
              </a:rPr>
              <a:t>ЗС при возникновении военной угрозы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33004" y="4243648"/>
            <a:ext cx="11853949" cy="200054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Защитное сооружение гражданской обороны –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+mj-lt"/>
                <a:cs typeface="+mn-cs"/>
              </a:rPr>
              <a:t>специальное сооружение, предназначенное для защиты населения, техники и материальных ценностей от воздействия современных средств поражения противника, а также от опасностей некоторых ЧС техногенного и природного характера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7839" y="565264"/>
            <a:ext cx="766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Объекты гражданской обороны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71625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62502" y="63182"/>
            <a:ext cx="5996536" cy="950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1" lang="ru-RU" altLang="ru-RU" sz="12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ru-RU" altLang="ru-RU" sz="2000" b="1" dirty="0">
                <a:latin typeface="+mj-lt"/>
              </a:rPr>
              <a:t>Классификация по защитным </a:t>
            </a:r>
            <a:r>
              <a:rPr kumimoji="1" lang="ru-RU" altLang="ru-RU" sz="2000" b="1" dirty="0" smtClean="0">
                <a:latin typeface="+mj-lt"/>
              </a:rPr>
              <a:t>свойствам :</a:t>
            </a:r>
            <a:endParaRPr kumimoji="1" lang="ru-RU" altLang="ru-RU" sz="2000" dirty="0">
              <a:latin typeface="+mj-lt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480006" y="914948"/>
            <a:ext cx="1873250" cy="720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Простейшие </a:t>
            </a:r>
          </a:p>
          <a:p>
            <a:pPr algn="ctr" eaLnBrk="1" hangingPunct="1">
              <a:defRPr/>
            </a:pPr>
            <a:r>
              <a:rPr lang="ru-RU" b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укрытия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663656" y="954636"/>
            <a:ext cx="2881313" cy="720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Противорадиационные</a:t>
            </a:r>
          </a:p>
          <a:p>
            <a:pPr algn="ctr" eaLnBrk="1" hangingPunct="1">
              <a:defRPr/>
            </a:pPr>
            <a:r>
              <a:rPr lang="ru-RU" b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укрытия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999831" y="954636"/>
            <a:ext cx="1873250" cy="720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Убежища </a:t>
            </a:r>
          </a:p>
        </p:txBody>
      </p:sp>
      <p:pic>
        <p:nvPicPr>
          <p:cNvPr id="8" name="Picture 11" descr="ри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269" y="2052710"/>
            <a:ext cx="295275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ри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006" y="2052710"/>
            <a:ext cx="2824163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2926556" y="63182"/>
            <a:ext cx="3025775" cy="1223963"/>
          </a:xfrm>
          <a:prstGeom prst="line">
            <a:avLst/>
          </a:prstGeom>
          <a:noFill/>
          <a:ln w="19050">
            <a:noFill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5952331" y="63182"/>
            <a:ext cx="0" cy="1223963"/>
          </a:xfrm>
          <a:prstGeom prst="line">
            <a:avLst/>
          </a:prstGeom>
          <a:noFill/>
          <a:ln w="19050">
            <a:noFill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5952331" y="63182"/>
            <a:ext cx="3382962" cy="1152525"/>
          </a:xfrm>
          <a:prstGeom prst="line">
            <a:avLst/>
          </a:prstGeom>
          <a:noFill/>
          <a:ln w="19050">
            <a:noFill/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3" name="Picture 10" descr="ри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03" y="2052710"/>
            <a:ext cx="2779712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2177935" y="1471353"/>
            <a:ext cx="523702" cy="581357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104313" y="1573357"/>
            <a:ext cx="0" cy="479353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9" idx="0"/>
          </p:cNvCxnSpPr>
          <p:nvPr/>
        </p:nvCxnSpPr>
        <p:spPr>
          <a:xfrm>
            <a:off x="9416631" y="1573356"/>
            <a:ext cx="475457" cy="479354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91836" y="4905837"/>
            <a:ext cx="11224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dirty="0" smtClean="0"/>
              <a:t>АО «Корпорация «Комета» имеется </a:t>
            </a:r>
            <a:r>
              <a:rPr lang="ru-RU" dirty="0"/>
              <a:t>7 защитных сооружений гражданской обороны </a:t>
            </a:r>
            <a:r>
              <a:rPr lang="ru-RU" dirty="0" smtClean="0"/>
              <a:t>(убежищ</a:t>
            </a:r>
            <a:r>
              <a:rPr lang="ru-RU" dirty="0"/>
              <a:t>) различного класса защиты (2</a:t>
            </a:r>
            <a:r>
              <a:rPr lang="ru-RU" dirty="0" smtClean="0"/>
              <a:t>, 3, 4</a:t>
            </a:r>
            <a:r>
              <a:rPr lang="ru-RU" dirty="0"/>
              <a:t>) общей вместимостью </a:t>
            </a:r>
            <a:r>
              <a:rPr lang="ru-RU" dirty="0" smtClean="0"/>
              <a:t>2 875 </a:t>
            </a:r>
            <a:r>
              <a:rPr lang="ru-RU" dirty="0"/>
              <a:t>чел</a:t>
            </a:r>
            <a:r>
              <a:rPr lang="ru-RU" dirty="0" smtClean="0"/>
              <a:t>., что </a:t>
            </a:r>
            <a:r>
              <a:rPr lang="ru-RU" dirty="0"/>
              <a:t>составляет 100% от общей численности работников.</a:t>
            </a:r>
          </a:p>
        </p:txBody>
      </p:sp>
    </p:spTree>
    <p:extLst>
      <p:ext uri="{BB962C8B-B14F-4D97-AF65-F5344CB8AC3E}">
        <p14:creationId xmlns:p14="http://schemas.microsoft.com/office/powerpoint/2010/main" val="1950796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1703387" y="222163"/>
            <a:ext cx="8785225" cy="1209675"/>
          </a:xfrm>
          <a:noFill/>
          <a:ln w="28575">
            <a:noFill/>
          </a:ln>
        </p:spPr>
        <p:txBody>
          <a:bodyPr/>
          <a:lstStyle/>
          <a:p>
            <a:pPr algn="l" eaLnBrk="1" hangingPunct="1"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Убежище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 – защитное сооружение, в котором в течение определенного времени обеспечиваются  условия для укрытия людей с целью защиты от современных средств поражения, поражающих факторов и воздействия химических и радиоактивных веществ</a:t>
            </a:r>
          </a:p>
        </p:txBody>
      </p:sp>
      <p:pic>
        <p:nvPicPr>
          <p:cNvPr id="5" name="Picture 5" descr="рис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971170"/>
            <a:ext cx="8534400" cy="3043998"/>
          </a:xfrm>
          <a:noFill/>
          <a:ln>
            <a:noFill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74824" y="4975138"/>
            <a:ext cx="3671888" cy="96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87313" indent="174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ru-RU" sz="16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Основные помещения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ru-RU" sz="16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1</a:t>
            </a:r>
            <a:r>
              <a:rPr lang="ru-RU" altLang="ru-RU" sz="16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. Помещение для укрываемых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ru-RU" sz="16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2. Пункт управления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ru-RU" sz="16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3. Медицинский пункт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880099" y="4975138"/>
            <a:ext cx="446405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87313" indent="174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ru-RU" sz="16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Вспомогательные помещения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ru-RU" sz="1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4. Фильтровентиляционное помещение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ru-RU" sz="1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5. Дизельная электростанция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ru-RU" sz="1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6. Санитарный узел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ru-RU" sz="1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7. Помещение для ГСМ и </a:t>
            </a:r>
            <a:r>
              <a:rPr lang="ru-RU" altLang="ru-RU" sz="1400" dirty="0" err="1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электрощитовая</a:t>
            </a:r>
            <a:endParaRPr lang="ru-RU" altLang="ru-RU" sz="1400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ru-RU" sz="1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8. Помещение для продовольствия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ru-RU" sz="1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9. Вход с тамбуром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altLang="ru-RU" sz="1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10. Аварийный выход с тамбуром</a:t>
            </a:r>
          </a:p>
        </p:txBody>
      </p:sp>
    </p:spTree>
    <p:extLst>
      <p:ext uri="{BB962C8B-B14F-4D97-AF65-F5344CB8AC3E}">
        <p14:creationId xmlns:p14="http://schemas.microsoft.com/office/powerpoint/2010/main" val="489160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47898" y="0"/>
            <a:ext cx="11488189" cy="1143000"/>
          </a:xfrm>
          <a:noFill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i="1" dirty="0" smtClean="0">
                <a:solidFill>
                  <a:srgbClr val="FF0505"/>
                </a:solidFill>
              </a:rPr>
              <a:t>Правила поведения укрываемых в защитных сооружениях</a:t>
            </a:r>
            <a:r>
              <a:rPr lang="ru-RU" sz="2800" b="1" dirty="0" smtClean="0">
                <a:solidFill>
                  <a:srgbClr val="FF0505"/>
                </a:solidFill>
              </a:rPr>
              <a:t/>
            </a:r>
            <a:br>
              <a:rPr lang="ru-RU" sz="2800" b="1" dirty="0" smtClean="0">
                <a:solidFill>
                  <a:srgbClr val="FF0505"/>
                </a:solidFill>
              </a:rPr>
            </a:br>
            <a:endParaRPr lang="ru-RU" sz="2800" b="1" dirty="0" smtClean="0">
              <a:solidFill>
                <a:srgbClr val="FF0505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571500"/>
            <a:ext cx="12192000" cy="32889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Clr>
                <a:srgbClr val="D80000"/>
              </a:buClr>
              <a:buFont typeface="Wingdings" pitchFamily="2" charset="2"/>
              <a:buChar char="Ø"/>
              <a:defRPr/>
            </a:pPr>
            <a:r>
              <a:rPr lang="ru-RU" dirty="0">
                <a:cs typeface="+mn-cs"/>
              </a:rPr>
              <a:t>быстро </a:t>
            </a:r>
            <a:r>
              <a:rPr lang="ru-RU" dirty="0" smtClean="0">
                <a:cs typeface="+mn-cs"/>
              </a:rPr>
              <a:t>и </a:t>
            </a:r>
            <a:r>
              <a:rPr lang="ru-RU" dirty="0">
                <a:cs typeface="+mn-cs"/>
              </a:rPr>
              <a:t>организованно занять места  в помещении</a:t>
            </a:r>
            <a:r>
              <a:rPr lang="ru-RU" sz="2800" dirty="0">
                <a:cs typeface="+mn-cs"/>
              </a:rPr>
              <a:t> </a:t>
            </a:r>
          </a:p>
          <a:p>
            <a:pPr marL="342900" indent="-342900" eaLnBrk="1" hangingPunct="1">
              <a:lnSpc>
                <a:spcPct val="130000"/>
              </a:lnSpc>
              <a:buClr>
                <a:srgbClr val="D80000"/>
              </a:buClr>
              <a:buFont typeface="Wingdings" pitchFamily="2" charset="2"/>
              <a:buChar char="Ø"/>
              <a:defRPr/>
            </a:pPr>
            <a:r>
              <a:rPr lang="ru-RU" dirty="0">
                <a:cs typeface="+mn-cs"/>
              </a:rPr>
              <a:t>выполнять правила поведения, все распоряжения личного состава </a:t>
            </a:r>
            <a:r>
              <a:rPr lang="ru-RU" dirty="0" smtClean="0">
                <a:cs typeface="+mn-cs"/>
              </a:rPr>
              <a:t>группы (</a:t>
            </a:r>
            <a:r>
              <a:rPr lang="ru-RU" dirty="0">
                <a:cs typeface="+mn-cs"/>
              </a:rPr>
              <a:t>звена) по обслуживанию защитного сооружения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5000"/>
              </a:spcBef>
              <a:buClr>
                <a:srgbClr val="D80000"/>
              </a:buClr>
              <a:buFont typeface="Wingdings" pitchFamily="2" charset="2"/>
              <a:buChar char="Ø"/>
              <a:defRPr/>
            </a:pPr>
            <a:r>
              <a:rPr lang="ru-RU" dirty="0">
                <a:cs typeface="+mn-cs"/>
              </a:rPr>
              <a:t>содержать в готовности </a:t>
            </a:r>
            <a:r>
              <a:rPr lang="ru-RU" dirty="0" smtClean="0">
                <a:cs typeface="+mn-cs"/>
              </a:rPr>
              <a:t>СИЗ</a:t>
            </a:r>
            <a:r>
              <a:rPr lang="ru-RU" sz="2800" dirty="0" smtClean="0">
                <a:cs typeface="+mn-cs"/>
              </a:rPr>
              <a:t> </a:t>
            </a:r>
            <a:endParaRPr lang="ru-RU" dirty="0">
              <a:cs typeface="+mn-cs"/>
            </a:endParaRPr>
          </a:p>
          <a:p>
            <a:pPr marL="342900" indent="-342900" eaLnBrk="1" hangingPunct="1">
              <a:lnSpc>
                <a:spcPct val="130000"/>
              </a:lnSpc>
              <a:buClr>
                <a:srgbClr val="D80000"/>
              </a:buClr>
              <a:buFont typeface="Wingdings" pitchFamily="2" charset="2"/>
              <a:buChar char="Ø"/>
              <a:defRPr/>
            </a:pPr>
            <a:r>
              <a:rPr lang="ru-RU" dirty="0">
                <a:cs typeface="+mn-cs"/>
              </a:rPr>
              <a:t>поддерживать чистоту и порядок</a:t>
            </a:r>
            <a:r>
              <a:rPr lang="ru-RU" sz="2800" dirty="0">
                <a:cs typeface="+mn-cs"/>
              </a:rPr>
              <a:t> </a:t>
            </a:r>
            <a:endParaRPr lang="ru-RU" dirty="0">
              <a:cs typeface="+mn-cs"/>
            </a:endParaRP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Clr>
                <a:srgbClr val="D80000"/>
              </a:buClr>
              <a:buFont typeface="Wingdings" pitchFamily="2" charset="2"/>
              <a:buChar char="Ø"/>
              <a:defRPr/>
            </a:pPr>
            <a:r>
              <a:rPr lang="ru-RU" dirty="0">
                <a:cs typeface="+mn-cs"/>
              </a:rPr>
              <a:t>оказывать помощь личному составу </a:t>
            </a:r>
            <a:r>
              <a:rPr lang="ru-RU" dirty="0" smtClean="0">
                <a:cs typeface="+mn-cs"/>
              </a:rPr>
              <a:t>группы (</a:t>
            </a:r>
            <a:r>
              <a:rPr lang="ru-RU" dirty="0">
                <a:cs typeface="+mn-cs"/>
              </a:rPr>
              <a:t>звена) в обслуживании защитного сооружения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Clr>
                <a:srgbClr val="D80000"/>
              </a:buClr>
              <a:buFont typeface="Wingdings" pitchFamily="2" charset="2"/>
              <a:buChar char="Ø"/>
              <a:defRPr/>
            </a:pPr>
            <a:r>
              <a:rPr lang="ru-RU" dirty="0">
                <a:cs typeface="+mn-cs"/>
              </a:rPr>
              <a:t>соблюдать правила охраны </a:t>
            </a:r>
            <a:r>
              <a:rPr lang="ru-RU" dirty="0" smtClean="0">
                <a:cs typeface="+mn-cs"/>
              </a:rPr>
              <a:t>труда</a:t>
            </a:r>
            <a:endParaRPr lang="ru-RU" dirty="0"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044" y="4159936"/>
            <a:ext cx="1211995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соответствии с </a:t>
            </a:r>
            <a:r>
              <a:rPr lang="ru-RU" dirty="0" smtClean="0"/>
              <a:t>приказом </a:t>
            </a:r>
            <a:r>
              <a:rPr lang="ru-RU" dirty="0"/>
              <a:t>МЧС России от 15.12.2002 № 583 «Об утверждении и введении в действие правил эксплуатации ЗС ГО</a:t>
            </a:r>
            <a:r>
              <a:rPr lang="ru-RU" dirty="0" smtClean="0"/>
              <a:t>»</a:t>
            </a:r>
            <a:r>
              <a:rPr lang="en-US" dirty="0"/>
              <a:t>,</a:t>
            </a:r>
            <a:r>
              <a:rPr lang="ru-RU" dirty="0" smtClean="0"/>
              <a:t> планом, </a:t>
            </a:r>
            <a:r>
              <a:rPr lang="ru-RU" dirty="0"/>
              <a:t>утвержденным генеральным директором </a:t>
            </a:r>
            <a:r>
              <a:rPr lang="ru-RU" dirty="0" smtClean="0"/>
              <a:t>– генеральным конструктором, проводятся </a:t>
            </a:r>
            <a:r>
              <a:rPr lang="ru-RU" dirty="0"/>
              <a:t>ежегодные и специальные осмотры ЗС на предмет готовности к приему укрываемых. </a:t>
            </a:r>
            <a:r>
              <a:rPr lang="ru-RU" dirty="0" smtClean="0"/>
              <a:t>Ежемесячно </a:t>
            </a:r>
            <a:r>
              <a:rPr lang="ru-RU" dirty="0"/>
              <a:t>проводится техническое обслуживание систем жизнеобеспечения, связи и оповещения. </a:t>
            </a:r>
            <a:endParaRPr lang="en-US" dirty="0" smtClean="0"/>
          </a:p>
          <a:p>
            <a:endParaRPr lang="ru-RU" sz="1400" dirty="0" smtClean="0"/>
          </a:p>
          <a:p>
            <a:r>
              <a:rPr lang="ru-RU" dirty="0" smtClean="0"/>
              <a:t>В 2025 году запланировано комплексное обследование убежищ.</a:t>
            </a:r>
          </a:p>
          <a:p>
            <a:endParaRPr lang="ru-RU" sz="1400" dirty="0"/>
          </a:p>
          <a:p>
            <a:r>
              <a:rPr lang="ru-RU" dirty="0"/>
              <a:t>В защитных сооружениях создается запас продуктов питания и медицинских средств на количество укрываемых.</a:t>
            </a:r>
          </a:p>
        </p:txBody>
      </p:sp>
    </p:spTree>
    <p:extLst>
      <p:ext uri="{BB962C8B-B14F-4D97-AF65-F5344CB8AC3E}">
        <p14:creationId xmlns:p14="http://schemas.microsoft.com/office/powerpoint/2010/main" val="376957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7970" y="112296"/>
            <a:ext cx="6019800" cy="40907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</a:t>
            </a:r>
            <a:r>
              <a:rPr lang="ru-RU" sz="2000" dirty="0" smtClean="0">
                <a:cs typeface="Times New Roman" panose="02020603050405020304" pitchFamily="18" charset="0"/>
              </a:rPr>
              <a:t>Краткая характеристика ОРГАНИЗАЦИИ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4549" y="1592179"/>
            <a:ext cx="5887451" cy="367364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акционерное общество «Корпорация космических систем специального назначения «Комета» расположено на территории Юго-Восточного административного округа г. Москвы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                     ул. Велозаводская д. 5</a:t>
            </a:r>
          </a:p>
          <a:p>
            <a:endParaRPr lang="ru-RU" dirty="0" smtClean="0">
              <a:solidFill>
                <a:schemeClr val="tx1">
                  <a:lumMod val="9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генеральный директор – генеральный конструктор Захаров Андрей Анатольевич</a:t>
            </a:r>
          </a:p>
          <a:p>
            <a:endParaRPr lang="ru-RU" dirty="0" smtClean="0">
              <a:solidFill>
                <a:schemeClr val="tx1">
                  <a:lumMod val="9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АО «Корпорация «Комета» является ведущей организацией оборонно-промышленного комплекса России в области создания больших информационно-управляющих систем специального назначения</a:t>
            </a:r>
            <a:endParaRPr lang="ru-RU" dirty="0">
              <a:solidFill>
                <a:schemeClr val="tx1">
                  <a:lumMod val="9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7" y="1495553"/>
            <a:ext cx="6194460" cy="413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28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2852">
            <a:off x="1782247" y="-941812"/>
            <a:ext cx="9830662" cy="806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472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756" y="656003"/>
            <a:ext cx="118624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chemeClr val="tx1">
                    <a:lumMod val="95000"/>
                  </a:schemeClr>
                </a:solidFill>
                <a:effectLst/>
                <a:latin typeface="+mj-lt"/>
              </a:rPr>
              <a:t>Указ</a:t>
            </a:r>
            <a:r>
              <a:rPr lang="ru-RU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+mj-lt"/>
              </a:rPr>
              <a:t> </a:t>
            </a:r>
            <a:r>
              <a:rPr lang="ru-RU" b="1" i="0" dirty="0" smtClean="0">
                <a:solidFill>
                  <a:schemeClr val="tx1">
                    <a:lumMod val="95000"/>
                  </a:schemeClr>
                </a:solidFill>
                <a:effectLst/>
                <a:latin typeface="+mj-lt"/>
              </a:rPr>
              <a:t>Президента</a:t>
            </a:r>
            <a:r>
              <a:rPr lang="ru-RU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+mj-lt"/>
              </a:rPr>
              <a:t> 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Российской Федерации  </a:t>
            </a:r>
            <a:r>
              <a:rPr lang="ru-RU" b="1" i="0" dirty="0" smtClean="0">
                <a:solidFill>
                  <a:schemeClr val="tx1">
                    <a:lumMod val="95000"/>
                  </a:schemeClr>
                </a:solidFill>
                <a:effectLst/>
                <a:latin typeface="+mj-lt"/>
              </a:rPr>
              <a:t>от 20.12.2016 N 696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«</a:t>
            </a:r>
            <a:r>
              <a:rPr lang="ru-RU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+mj-lt"/>
              </a:rPr>
              <a:t>Об утверждении Основ государственной политики Российской Федерации в области гражданской обороны на период до 2030 года». Разработка средств индивидуальной защиты нового поколения для населения, современных средств радиационной, химической и биологической защиты населения, разведки и контроля для нужд гражданской обороны, накопление их запасов.</a:t>
            </a:r>
            <a:endParaRPr lang="ru-RU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755" y="2144315"/>
            <a:ext cx="117471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chemeClr val="tx1">
                    <a:lumMod val="95000"/>
                  </a:schemeClr>
                </a:solidFill>
                <a:effectLst/>
                <a:latin typeface="+mj-lt"/>
              </a:rPr>
              <a:t>Указ</a:t>
            </a:r>
            <a:r>
              <a:rPr lang="ru-RU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+mj-lt"/>
              </a:rPr>
              <a:t> </a:t>
            </a:r>
            <a:r>
              <a:rPr lang="ru-RU" b="1" i="0" dirty="0" smtClean="0">
                <a:solidFill>
                  <a:schemeClr val="tx1">
                    <a:lumMod val="95000"/>
                  </a:schemeClr>
                </a:solidFill>
                <a:effectLst/>
                <a:latin typeface="+mj-lt"/>
              </a:rPr>
              <a:t>Президента</a:t>
            </a:r>
            <a:r>
              <a:rPr lang="ru-RU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+mj-lt"/>
              </a:rPr>
              <a:t> </a:t>
            </a:r>
            <a:r>
              <a:rPr lang="ru-RU" b="1" i="0" dirty="0" smtClean="0">
                <a:solidFill>
                  <a:schemeClr val="tx1">
                    <a:lumMod val="95000"/>
                  </a:schemeClr>
                </a:solidFill>
                <a:effectLst/>
                <a:latin typeface="+mj-lt"/>
              </a:rPr>
              <a:t>Российской Федерации от 16.10.2019 N 501</a:t>
            </a:r>
            <a:r>
              <a:rPr lang="ru-RU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+mj-lt"/>
              </a:rPr>
              <a:t>. «О Стратегии в области развития гражданской обороны, защиты населения и территорий от чрезвычайных ситуаций, обеспечения пожарной безопасности и безопасности людей на водных объектах на период до 2030 года».</a:t>
            </a:r>
            <a:endParaRPr lang="ru-RU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091" y="3246649"/>
            <a:ext cx="117471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Федеральный закон от 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12.02.1998 N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28-ФЗ 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«О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гражданской 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обороне»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ru-RU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+mj-lt"/>
              </a:rPr>
              <a:t>определяет задачи в области гражданской обороны и правовые основы их осуществления, полномочия органов государственной власти Российской Федерации, органов исполнительной власти субъектов Российской Федерации, органов местного самоуправления, организаций независимо от их организационно-правовых форм и форм собственности, а также силы и средства гражданской обороны.</a:t>
            </a:r>
            <a:endParaRPr lang="ru-RU" b="0" i="0" dirty="0">
              <a:solidFill>
                <a:schemeClr val="tx1">
                  <a:lumMod val="95000"/>
                </a:schemeClr>
              </a:solidFill>
              <a:effectLst/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091" y="5179979"/>
            <a:ext cx="11862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Постановление Правительства Российской Федерации от 26.11.2007 N 804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«Об утверждении Положения о гражданской обороне в Российской Федерации»</a:t>
            </a:r>
            <a:endParaRPr lang="ru-RU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091" y="6005314"/>
            <a:ext cx="1186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Постановление Правительства Москвы от 18.03.2008 N 182-ПП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«Об утверждении Положения об организации и ведении гражданской обороны в городе Москве»</a:t>
            </a:r>
            <a:endParaRPr lang="ru-RU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4694" y="148510"/>
            <a:ext cx="9313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Нормативно-правовые акты, регламентирующие ведение </a:t>
            </a:r>
            <a:r>
              <a:rPr lang="ru-RU" b="1" dirty="0" smtClean="0">
                <a:solidFill>
                  <a:srgbClr val="FF0000"/>
                </a:solidFill>
              </a:rPr>
              <a:t>ГО</a:t>
            </a:r>
            <a:r>
              <a:rPr lang="ru-RU" b="1" dirty="0" smtClean="0"/>
              <a:t> в организации: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54831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 txBox="1">
            <a:spLocks/>
          </p:cNvSpPr>
          <p:nvPr/>
        </p:nvSpPr>
        <p:spPr>
          <a:xfrm>
            <a:off x="534611" y="2502132"/>
            <a:ext cx="11122777" cy="3176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+mj-lt"/>
              </a:rPr>
              <a:t>      Структурные подразделения, уполномоченные на решение задач </a:t>
            </a: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ГО</a:t>
            </a:r>
            <a:r>
              <a:rPr lang="ru-RU" sz="2400" dirty="0" smtClean="0">
                <a:latin typeface="+mj-lt"/>
              </a:rPr>
              <a:t>, создаются (назначаются) в организациях независимо от их организационно-правовой формы с целью управления </a:t>
            </a: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ГО </a:t>
            </a:r>
            <a:r>
              <a:rPr lang="ru-RU" sz="2400" dirty="0" smtClean="0">
                <a:latin typeface="+mj-lt"/>
              </a:rPr>
              <a:t>в этих организациях.</a:t>
            </a:r>
          </a:p>
          <a:p>
            <a:endParaRPr lang="ru-RU" sz="2400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       </a:t>
            </a: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В АО «Корпорация «Комета» </a:t>
            </a:r>
            <a:r>
              <a:rPr lang="ru-RU" sz="2400" dirty="0" smtClean="0">
                <a:latin typeface="+mj-lt"/>
              </a:rPr>
              <a:t>таким подразделением является отдел по гражданской обороне и чрезвычайным ситуациям.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99870" y="584539"/>
            <a:ext cx="115283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Постановление Правительства Российской </a:t>
            </a:r>
            <a:r>
              <a:rPr lang="ru-RU" sz="2000" b="1" dirty="0" smtClean="0"/>
              <a:t>Федерации </a:t>
            </a:r>
            <a:r>
              <a:rPr lang="ru-RU" sz="2000" b="1" dirty="0"/>
              <a:t>от 10.07.1999 № 782 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«О создании (назначении) в организациях структурных подразделений (работников), уполномоченных на решение </a:t>
            </a:r>
            <a:r>
              <a:rPr lang="ru-RU" sz="2000" b="1" dirty="0" smtClean="0"/>
              <a:t>задач </a:t>
            </a:r>
            <a:r>
              <a:rPr lang="ru-RU" sz="2000" b="1" dirty="0"/>
              <a:t>в области гражданской обороны»</a:t>
            </a:r>
          </a:p>
        </p:txBody>
      </p:sp>
    </p:spTree>
    <p:extLst>
      <p:ext uri="{BB962C8B-B14F-4D97-AF65-F5344CB8AC3E}">
        <p14:creationId xmlns:p14="http://schemas.microsoft.com/office/powerpoint/2010/main" val="502628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269" y="360948"/>
            <a:ext cx="9899566" cy="699405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cs typeface="Times New Roman" panose="02020603050405020304" pitchFamily="18" charset="0"/>
              </a:rPr>
              <a:t>Во исполнении Федерального закона  от 12.02.1998 № 28-ФЗ «О гражданской обороне»  в АО «Корпорация «Комета» создана система ГО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ПРИКАЗ_223.pdf - Adobe Reader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5690" r="32090" b="1723"/>
          <a:stretch/>
        </p:blipFill>
        <p:spPr>
          <a:xfrm>
            <a:off x="1048269" y="1854437"/>
            <a:ext cx="3074276" cy="4233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62918" y="1974303"/>
            <a:ext cx="6583274" cy="324740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E5C551"/>
                </a:solidFill>
                <a:latin typeface="+mj-lt"/>
                <a:cs typeface="Times New Roman" panose="02020603050405020304" pitchFamily="18" charset="0"/>
              </a:rPr>
              <a:t>●</a:t>
            </a:r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Приказ</a:t>
            </a:r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 АО «Корпорация «Комета» </a:t>
            </a:r>
            <a:r>
              <a:rPr lang="ru-RU" sz="20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от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27.03.2018 № </a:t>
            </a:r>
            <a:r>
              <a:rPr lang="ru-RU" sz="2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223 </a:t>
            </a:r>
            <a:r>
              <a:rPr lang="ru-RU" sz="2000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«О создании системы гражданской обороны АО «Корпорация «Комета» и назначении должностных лиц, ответственных за мероприятия гражданской обороны»</a:t>
            </a:r>
            <a:endParaRPr lang="en-US" sz="2000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E5C551"/>
                </a:solidFill>
                <a:latin typeface="+mj-lt"/>
                <a:cs typeface="Times New Roman" panose="02020603050405020304" pitchFamily="18" charset="0"/>
              </a:rPr>
              <a:t>●</a:t>
            </a:r>
            <a:r>
              <a:rPr lang="ru-RU" sz="2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Приказ</a:t>
            </a:r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000" dirty="0">
                <a:cs typeface="Times New Roman" panose="02020603050405020304" pitchFamily="18" charset="0"/>
              </a:rPr>
              <a:t>АО «Корпорация «Комета» </a:t>
            </a:r>
            <a:r>
              <a:rPr lang="ru-RU" sz="20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от </a:t>
            </a:r>
            <a:r>
              <a:rPr lang="ru-RU" sz="2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04.04.2018 № </a:t>
            </a:r>
            <a:r>
              <a:rPr lang="ru-RU" sz="2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249 </a:t>
            </a:r>
            <a:r>
              <a:rPr lang="ru-RU" sz="2000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«Об утверждении Положения о функциональных обязанностях должностных лиц гражданской обороны АО «Корпорация «Комета»</a:t>
            </a:r>
            <a:endParaRPr lang="ru-RU" sz="20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791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397" y="256373"/>
            <a:ext cx="10826971" cy="71544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Структура гражданской обороны  АО «Корпорация «Комета»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79036" y="5760133"/>
            <a:ext cx="5503492" cy="546663"/>
          </a:xfrm>
          <a:solidFill>
            <a:srgbClr val="0070C0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Силы </a:t>
            </a:r>
            <a:r>
              <a:rPr lang="ru-RU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ГО</a:t>
            </a:r>
            <a:endParaRPr lang="ru-RU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21623" y="1316451"/>
            <a:ext cx="3153398" cy="1276998"/>
          </a:xfrm>
          <a:prstGeom prst="rect">
            <a:avLst/>
          </a:prstGeom>
          <a:solidFill>
            <a:srgbClr val="0070C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dirty="0" smtClean="0">
                <a:latin typeface="+mj-lt"/>
                <a:cs typeface="Times New Roman" panose="02020603050405020304" pitchFamily="18" charset="0"/>
              </a:rPr>
              <a:t>Руководитель </a:t>
            </a:r>
            <a:r>
              <a:rPr lang="ru-RU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ГО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 генеральный директор – генеральный конструктор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79036" y="3032689"/>
            <a:ext cx="5494945" cy="699151"/>
          </a:xfrm>
          <a:prstGeom prst="rect">
            <a:avLst/>
          </a:prstGeom>
          <a:solidFill>
            <a:srgbClr val="0070C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Заместители руководителя </a:t>
            </a:r>
            <a:r>
              <a:rPr lang="ru-RU" sz="2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ГО</a:t>
            </a:r>
            <a:endParaRPr lang="ru-RU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8397" y="1373735"/>
            <a:ext cx="2887929" cy="1257035"/>
          </a:xfrm>
          <a:prstGeom prst="rect">
            <a:avLst/>
          </a:prstGeom>
          <a:solidFill>
            <a:srgbClr val="2F9173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Орган повседневного управления</a:t>
            </a:r>
          </a:p>
          <a:p>
            <a:pPr algn="ctr"/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Дежурно-диспетчерская служба (ДДС)</a:t>
            </a:r>
          </a:p>
          <a:p>
            <a:pPr algn="ctr"/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Тел.: (495) 675-07-01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90318" y="1387085"/>
            <a:ext cx="3537957" cy="1170238"/>
          </a:xfrm>
          <a:prstGeom prst="rect">
            <a:avLst/>
          </a:prstGeom>
          <a:solidFill>
            <a:srgbClr val="2F9173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dirty="0" smtClean="0">
                <a:latin typeface="+mj-lt"/>
                <a:cs typeface="Times New Roman" panose="02020603050405020304" pitchFamily="18" charset="0"/>
              </a:rPr>
              <a:t>Постоянно действующий орган</a:t>
            </a:r>
          </a:p>
          <a:p>
            <a:pPr algn="ctr"/>
            <a:r>
              <a:rPr lang="ru-RU" dirty="0" smtClean="0">
                <a:latin typeface="+mj-lt"/>
                <a:cs typeface="Times New Roman" panose="02020603050405020304" pitchFamily="18" charset="0"/>
              </a:rPr>
              <a:t>ОГОЧС</a:t>
            </a:r>
          </a:p>
          <a:p>
            <a:pPr algn="ctr"/>
            <a:r>
              <a:rPr lang="ru-RU" dirty="0" smtClean="0">
                <a:latin typeface="+mj-lt"/>
                <a:cs typeface="Times New Roman" panose="02020603050405020304" pitchFamily="18" charset="0"/>
              </a:rPr>
              <a:t>Тел.: (495) 675-05-26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5667" y="4082485"/>
            <a:ext cx="2435003" cy="1309910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Инженерно-техническое обеспечение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58953" y="4084664"/>
            <a:ext cx="2273182" cy="1299492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Материально-техническое</a:t>
            </a:r>
          </a:p>
          <a:p>
            <a:pPr algn="ctr"/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обеспечение</a:t>
            </a:r>
            <a:endParaRPr lang="ru-RU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74336" y="4096109"/>
            <a:ext cx="2401369" cy="1438417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Обеспечение мероприятий защиты, оповещения, проведения АСДНР</a:t>
            </a:r>
          </a:p>
          <a:p>
            <a:pPr algn="ctr"/>
            <a:endParaRPr lang="ru-RU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76532" y="4235033"/>
            <a:ext cx="2755743" cy="1299493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По эвакуации</a:t>
            </a:r>
          </a:p>
          <a:p>
            <a:pPr algn="ctr"/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 (председатель эвакуационной комиссии)</a:t>
            </a:r>
          </a:p>
          <a:p>
            <a:pPr algn="ctr"/>
            <a:endParaRPr lang="ru-RU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674409" y="2630770"/>
            <a:ext cx="247826" cy="36933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7451933" y="1674976"/>
            <a:ext cx="478564" cy="24542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3666146" y="1674977"/>
            <a:ext cx="495655" cy="24222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5734228" y="3818637"/>
            <a:ext cx="239281" cy="186431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1885891" y="3770925"/>
            <a:ext cx="1302958" cy="270791"/>
          </a:xfrm>
          <a:prstGeom prst="straightConnector1">
            <a:avLst/>
          </a:prstGeom>
          <a:ln w="38100">
            <a:solidFill>
              <a:srgbClr val="FF0505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179036" y="3769629"/>
            <a:ext cx="1209230" cy="274266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7375021" y="3778443"/>
            <a:ext cx="1307506" cy="277472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1" idx="0"/>
          </p:cNvCxnSpPr>
          <p:nvPr/>
        </p:nvCxnSpPr>
        <p:spPr>
          <a:xfrm>
            <a:off x="8673981" y="3778443"/>
            <a:ext cx="1480423" cy="456590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003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9772" y="316194"/>
            <a:ext cx="6101697" cy="504202"/>
          </a:xfrm>
          <a:prstGeom prst="rect">
            <a:avLst/>
          </a:prstGeom>
          <a:solidFill>
            <a:srgbClr val="0070C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Силы </a:t>
            </a:r>
            <a:r>
              <a:rPr lang="ru-RU" sz="2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ГО</a:t>
            </a:r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 АО «Корпорация «Комета» :</a:t>
            </a:r>
            <a:endParaRPr lang="ru-RU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4291" y="1350234"/>
            <a:ext cx="461473" cy="4930925"/>
          </a:xfrm>
          <a:prstGeom prst="rect">
            <a:avLst/>
          </a:prstGeom>
          <a:solidFill>
            <a:srgbClr val="2F9173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b"/>
          <a:lstStyle/>
          <a:p>
            <a:pPr algn="ctr"/>
            <a:endParaRPr lang="ru-RU" sz="2000" dirty="0" smtClean="0">
              <a:solidFill>
                <a:schemeClr val="tx1">
                  <a:lumMod val="9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Службы ГО</a:t>
            </a:r>
            <a:endParaRPr lang="ru-RU" sz="2000" b="1" dirty="0">
              <a:solidFill>
                <a:schemeClr val="tx1">
                  <a:lumMod val="9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1133" y="1350235"/>
            <a:ext cx="2512464" cy="8118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Спасательная служба</a:t>
            </a:r>
          </a:p>
          <a:p>
            <a:pPr algn="ctr"/>
            <a:r>
              <a:rPr lang="ru-RU" sz="1400" dirty="0">
                <a:solidFill>
                  <a:schemeClr val="tx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повещения и связи</a:t>
            </a:r>
            <a:endParaRPr lang="ru-RU" sz="1400" dirty="0">
              <a:solidFill>
                <a:schemeClr val="tx1">
                  <a:lumMod val="9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1133" y="2375727"/>
            <a:ext cx="2512464" cy="77339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Аварийно-техническая спасательная служба</a:t>
            </a:r>
            <a:endParaRPr lang="ru-RU" sz="1400" dirty="0">
              <a:solidFill>
                <a:schemeClr val="tx1">
                  <a:lumMod val="9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1133" y="3362763"/>
            <a:ext cx="2512464" cy="8075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Транспортная спасательная служба</a:t>
            </a:r>
            <a:endParaRPr lang="ru-RU" sz="1400" dirty="0">
              <a:solidFill>
                <a:schemeClr val="tx1">
                  <a:lumMod val="9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1133" y="4383983"/>
            <a:ext cx="2512464" cy="87167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Спасательная служба убежищ и укрытий</a:t>
            </a:r>
            <a:endParaRPr lang="ru-RU" sz="1400" dirty="0">
              <a:solidFill>
                <a:schemeClr val="tx1">
                  <a:lumMod val="9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1133" y="5469296"/>
            <a:ext cx="2512464" cy="79262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Противопожарная спасательная служба</a:t>
            </a:r>
            <a:endParaRPr lang="ru-RU" sz="1400" dirty="0">
              <a:solidFill>
                <a:schemeClr val="tx1">
                  <a:lumMod val="9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0330" y="2371452"/>
            <a:ext cx="2512464" cy="77339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Спасательная служба мат- тех. обеспечения</a:t>
            </a:r>
            <a:endParaRPr lang="ru-RU" sz="1400" dirty="0">
              <a:solidFill>
                <a:schemeClr val="tx1">
                  <a:lumMod val="9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0330" y="1350235"/>
            <a:ext cx="2512464" cy="7819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Медицинская спасательная служба</a:t>
            </a:r>
            <a:endParaRPr lang="ru-RU" sz="1400" dirty="0">
              <a:solidFill>
                <a:schemeClr val="tx1">
                  <a:lumMod val="9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00330" y="3354214"/>
            <a:ext cx="2512464" cy="8075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Спасательная служба ООП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00330" y="4383983"/>
            <a:ext cx="2512464" cy="87167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Спасательная служба радиационной химической биологической защиты</a:t>
            </a:r>
            <a:endParaRPr lang="ru-RU" sz="1200" dirty="0">
              <a:solidFill>
                <a:schemeClr val="tx1">
                  <a:lumMod val="9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0330" y="5469296"/>
            <a:ext cx="2512464" cy="7926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Спасательная служба энергообеспечения и светомаскировки</a:t>
            </a:r>
            <a:endParaRPr lang="ru-RU" sz="1400" dirty="0">
              <a:solidFill>
                <a:schemeClr val="tx1">
                  <a:lumMod val="9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06654" y="1350233"/>
            <a:ext cx="546931" cy="4911689"/>
          </a:xfrm>
          <a:prstGeom prst="rect">
            <a:avLst/>
          </a:prstGeom>
          <a:solidFill>
            <a:srgbClr val="2F9173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НФГО</a:t>
            </a:r>
            <a:endParaRPr lang="ru-RU" sz="2000" b="1" dirty="0">
              <a:solidFill>
                <a:schemeClr val="tx1">
                  <a:lumMod val="9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07410" y="1350234"/>
            <a:ext cx="1820254" cy="4908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Разведывательная группа</a:t>
            </a:r>
            <a:endParaRPr lang="ru-RU" sz="1400" dirty="0">
              <a:solidFill>
                <a:schemeClr val="tx1">
                  <a:lumMod val="9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07410" y="1922806"/>
            <a:ext cx="1820254" cy="44864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Звено связи</a:t>
            </a:r>
            <a:endParaRPr lang="ru-RU" sz="1400" dirty="0">
              <a:solidFill>
                <a:schemeClr val="tx1">
                  <a:lumMod val="9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007410" y="2518857"/>
            <a:ext cx="1820254" cy="60035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Аварийно-техническая группа</a:t>
            </a:r>
            <a:endParaRPr lang="ru-RU" sz="1400" dirty="0">
              <a:solidFill>
                <a:schemeClr val="tx1">
                  <a:lumMod val="9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007410" y="3309355"/>
            <a:ext cx="1820254" cy="59076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Пост радиационного и хим. наблюдения</a:t>
            </a:r>
            <a:endParaRPr lang="ru-RU" sz="1400" dirty="0">
              <a:solidFill>
                <a:schemeClr val="tx1">
                  <a:lumMod val="9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007410" y="4090257"/>
            <a:ext cx="1820254" cy="53942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Группа ООП</a:t>
            </a:r>
            <a:endParaRPr lang="ru-RU" sz="1400" dirty="0">
              <a:solidFill>
                <a:schemeClr val="tx1">
                  <a:lumMod val="9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07410" y="4819818"/>
            <a:ext cx="1820254" cy="53730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Санитарная дружина</a:t>
            </a:r>
            <a:endParaRPr lang="ru-RU" sz="1400" dirty="0">
              <a:solidFill>
                <a:schemeClr val="tx1">
                  <a:lumMod val="9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007410" y="5556917"/>
            <a:ext cx="1820254" cy="7050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Санитарный пост (8)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981489" y="1989004"/>
            <a:ext cx="1820254" cy="78194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Пункт выдачи СИЗ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(8)</a:t>
            </a:r>
            <a:endParaRPr lang="ru-RU" sz="1400" dirty="0">
              <a:solidFill>
                <a:schemeClr val="tx1">
                  <a:lumMod val="9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981489" y="3008091"/>
            <a:ext cx="1820254" cy="79049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Отделение пожаротушения</a:t>
            </a:r>
            <a:endParaRPr lang="ru-RU" sz="1400" dirty="0">
              <a:solidFill>
                <a:schemeClr val="tx1">
                  <a:lumMod val="9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981489" y="4035735"/>
            <a:ext cx="1820254" cy="9144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Группа по обслуживанию убежищ и укрытий (2)</a:t>
            </a:r>
            <a:endParaRPr lang="ru-RU" sz="1400" dirty="0">
              <a:solidFill>
                <a:schemeClr val="tx1">
                  <a:lumMod val="9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981489" y="5212915"/>
            <a:ext cx="1820254" cy="102121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Звено по обслуживанию убежищ и укрытий (5)</a:t>
            </a:r>
            <a:endParaRPr lang="ru-RU" sz="1400" dirty="0">
              <a:solidFill>
                <a:schemeClr val="tx1">
                  <a:lumMod val="9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6383708" y="3424844"/>
            <a:ext cx="752031" cy="4156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9981489" y="1350233"/>
            <a:ext cx="1820254" cy="49086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Спасательная группа</a:t>
            </a:r>
            <a:endParaRPr lang="ru-RU" sz="1400" dirty="0">
              <a:solidFill>
                <a:schemeClr val="tx1">
                  <a:lumMod val="9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16194" y="1187866"/>
            <a:ext cx="6067514" cy="523857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135739" y="1187866"/>
            <a:ext cx="4871102" cy="523857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7901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0569" y="662287"/>
            <a:ext cx="62323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Объектовая система оповещения </a:t>
            </a:r>
            <a:r>
              <a:rPr lang="ru-RU" dirty="0"/>
              <a:t>состоит из </a:t>
            </a:r>
            <a:r>
              <a:rPr lang="ru-RU" dirty="0" smtClean="0"/>
              <a:t>сирены </a:t>
            </a:r>
            <a:r>
              <a:rPr lang="ru-RU" dirty="0"/>
              <a:t>типа С-40, во все помещения с нахождением людей подведена радиотрансляционная сеть. </a:t>
            </a:r>
            <a:r>
              <a:rPr lang="ru-RU" dirty="0" smtClean="0"/>
              <a:t>Также </a:t>
            </a:r>
            <a:r>
              <a:rPr lang="ru-RU" dirty="0"/>
              <a:t>оповещение осуществляется по внутренним телефонам цифровой АТС М-200 с резервным источником питания.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94421" y="3889658"/>
            <a:ext cx="6288505" cy="2306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Система связи состоит из телефонов МГТС,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УКВ-связи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в радиосети № 403 Управления по ЮВАО ГУ МЧС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России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по г. Москве. Для оснащения НФГО имеются портативные радиостанции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УКВ-диапазона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«Гранит». В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АО «Корпорация «Комета» также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имеется засекреченная аппаратура связи. Тренировки в сети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№ 403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проводятся ежемесячно согласно графика.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287"/>
            <a:ext cx="5229725" cy="55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07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42206"/>
            <a:ext cx="10058400" cy="4526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134" y="619605"/>
            <a:ext cx="11971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АО «Корпорация «Комета» имеется защищенный пункт управления, расположенный </a:t>
            </a:r>
          </a:p>
          <a:p>
            <a:pPr algn="ctr"/>
            <a:r>
              <a:rPr lang="ru-RU" dirty="0" smtClean="0"/>
              <a:t>в одном из убежищ ГО, оборудованный системами связи и жизнеобеспечения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695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394</TotalTime>
  <Words>1624</Words>
  <Application>Microsoft Office PowerPoint</Application>
  <PresentationFormat>Широкоэкранный</PresentationFormat>
  <Paragraphs>147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Times New Roman</vt:lpstr>
      <vt:lpstr>Wingdings</vt:lpstr>
      <vt:lpstr>Wingdings 3</vt:lpstr>
      <vt:lpstr>Сектор</vt:lpstr>
      <vt:lpstr>Презентация PowerPoint</vt:lpstr>
      <vt:lpstr>   Краткая характеристика ОРГАНИЗАЦИИ</vt:lpstr>
      <vt:lpstr>Презентация PowerPoint</vt:lpstr>
      <vt:lpstr>Презентация PowerPoint</vt:lpstr>
      <vt:lpstr>Во исполнении Федерального закона  от 12.02.1998 № 28-ФЗ «О гражданской обороне»  в АО «Корпорация «Комета» создана система ГО</vt:lpstr>
      <vt:lpstr>Структура гражданской обороны  АО «Корпорация «Комета»</vt:lpstr>
      <vt:lpstr>Презентация PowerPoint</vt:lpstr>
      <vt:lpstr>Презентация PowerPoint</vt:lpstr>
      <vt:lpstr>Презентация PowerPoint</vt:lpstr>
      <vt:lpstr>ПОДГОТОВКА РАБОТАЮЩЕГО НАСЕЛЕНИЯ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Убежище – защитное сооружение, в котором в течение определенного времени обеспечиваются  условия для укрытия людей с целью защиты от современных средств поражения, поражающих факторов и воздействия химических и радиоактивных веществ</vt:lpstr>
      <vt:lpstr>Правила поведения укрываемых в защитных сооружениях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Каймаканов Юрий Владимирович</dc:creator>
  <cp:lastModifiedBy>Меркулова Елена Эдуардовна</cp:lastModifiedBy>
  <cp:revision>106</cp:revision>
  <cp:lastPrinted>2025-05-29T09:57:46Z</cp:lastPrinted>
  <dcterms:created xsi:type="dcterms:W3CDTF">2025-05-27T05:47:47Z</dcterms:created>
  <dcterms:modified xsi:type="dcterms:W3CDTF">2025-05-29T10:06:17Z</dcterms:modified>
</cp:coreProperties>
</file>